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1058" r:id="rId3"/>
    <p:sldId id="1051" r:id="rId4"/>
    <p:sldId id="1059" r:id="rId5"/>
    <p:sldId id="1060" r:id="rId6"/>
    <p:sldId id="104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83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445805011571288E-2"/>
          <c:y val="3.5273858460171094E-2"/>
          <c:w val="0.95215659212467374"/>
          <c:h val="0.775687192163833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Hoja2!$B$9</c:f>
              <c:strCache>
                <c:ptCount val="1"/>
                <c:pt idx="0">
                  <c:v>2022 ene-dic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349400715938756E-3"/>
                  <c:y val="5.87897641002851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F75-432E-9856-2F33436C9F18}"/>
                </c:ext>
              </c:extLst>
            </c:dLbl>
            <c:dLbl>
              <c:idx val="1"/>
              <c:layout>
                <c:manualLayout>
                  <c:x val="-6.524101073908173E-3"/>
                  <c:y val="2.93948820501425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75-432E-9856-2F33436C9F18}"/>
                </c:ext>
              </c:extLst>
            </c:dLbl>
            <c:dLbl>
              <c:idx val="2"/>
              <c:layout>
                <c:manualLayout>
                  <c:x val="-6.5241010739082129E-3"/>
                  <c:y val="2.93948820501414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F75-432E-9856-2F33436C9F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B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Hoja2!$A$10:$A$13</c:f>
              <c:strCache>
                <c:ptCount val="4"/>
                <c:pt idx="0">
                  <c:v>Industria Manufacturera</c:v>
                </c:pt>
                <c:pt idx="1">
                  <c:v>Extraccion de Minerales</c:v>
                </c:pt>
                <c:pt idx="2">
                  <c:v>Extracción de Hidrocarburos</c:v>
                </c:pt>
                <c:pt idx="3">
                  <c:v>Agricultura, Ganaderia, Silvicultura y Pesca</c:v>
                </c:pt>
              </c:strCache>
            </c:strRef>
          </c:cat>
          <c:val>
            <c:numRef>
              <c:f>Hoja2!$B$10:$B$13</c:f>
              <c:numCache>
                <c:formatCode>#,##0</c:formatCode>
                <c:ptCount val="4"/>
                <c:pt idx="0">
                  <c:v>6931.53</c:v>
                </c:pt>
                <c:pt idx="1">
                  <c:v>2949.4</c:v>
                </c:pt>
                <c:pt idx="2">
                  <c:v>2973.82</c:v>
                </c:pt>
                <c:pt idx="3">
                  <c:v>748.99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75-432E-9856-2F33436C9F18}"/>
            </c:ext>
          </c:extLst>
        </c:ser>
        <c:ser>
          <c:idx val="1"/>
          <c:order val="1"/>
          <c:tx>
            <c:strRef>
              <c:f>Hoja2!$D$9</c:f>
              <c:strCache>
                <c:ptCount val="1"/>
                <c:pt idx="0">
                  <c:v>2023 ene-dic</c:v>
                </c:pt>
              </c:strCache>
            </c:strRef>
          </c:tx>
          <c:spPr>
            <a:solidFill>
              <a:srgbClr val="44546A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B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Hoja2!$A$10:$A$13</c:f>
              <c:strCache>
                <c:ptCount val="4"/>
                <c:pt idx="0">
                  <c:v>Industria Manufacturera</c:v>
                </c:pt>
                <c:pt idx="1">
                  <c:v>Extraccion de Minerales</c:v>
                </c:pt>
                <c:pt idx="2">
                  <c:v>Extracción de Hidrocarburos</c:v>
                </c:pt>
                <c:pt idx="3">
                  <c:v>Agricultura, Ganaderia, Silvicultura y Pesca</c:v>
                </c:pt>
              </c:strCache>
            </c:strRef>
          </c:cat>
          <c:val>
            <c:numRef>
              <c:f>Hoja2!$D$10:$D$13</c:f>
              <c:numCache>
                <c:formatCode>#,##0</c:formatCode>
                <c:ptCount val="4"/>
                <c:pt idx="0">
                  <c:v>5561.17</c:v>
                </c:pt>
                <c:pt idx="1">
                  <c:v>2617.84</c:v>
                </c:pt>
                <c:pt idx="2">
                  <c:v>2061.12</c:v>
                </c:pt>
                <c:pt idx="3">
                  <c:v>559.99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75-432E-9856-2F33436C9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8487832"/>
        <c:axId val="438488160"/>
      </c:barChart>
      <c:catAx>
        <c:axId val="438487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BO"/>
          </a:p>
        </c:txPr>
        <c:crossAx val="438488160"/>
        <c:crosses val="autoZero"/>
        <c:auto val="1"/>
        <c:lblAlgn val="ctr"/>
        <c:lblOffset val="100"/>
        <c:noMultiLvlLbl val="0"/>
      </c:catAx>
      <c:valAx>
        <c:axId val="43848816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38487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897353327786065"/>
          <c:y val="0.88344871427462712"/>
          <c:w val="0.40964812493473163"/>
          <c:h val="9.41102096246868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BO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BO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71BB1D-1F66-4D2F-96F4-78588BA8EF5B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BEA207-100B-43EA-994B-9E89F2E99455}">
      <dgm:prSet phldrT="[Texto]" custT="1"/>
      <dgm:spPr/>
      <dgm:t>
        <a:bodyPr/>
        <a:lstStyle/>
        <a:p>
          <a:r>
            <a:rPr lang="es-MX" sz="1400" b="1" dirty="0" err="1"/>
            <a:t>Impor</a:t>
          </a:r>
          <a:r>
            <a:rPr lang="es-MX" sz="1400" b="1" dirty="0"/>
            <a:t>.</a:t>
          </a:r>
          <a:endParaRPr lang="en-US" sz="1400" b="1" dirty="0"/>
        </a:p>
      </dgm:t>
    </dgm:pt>
    <dgm:pt modelId="{D13D8846-E4BA-434F-9420-ADA7082257E8}" type="parTrans" cxnId="{388BC7BD-ACA7-4F26-A4F4-6EDBE0237812}">
      <dgm:prSet/>
      <dgm:spPr/>
      <dgm:t>
        <a:bodyPr/>
        <a:lstStyle/>
        <a:p>
          <a:endParaRPr lang="en-US"/>
        </a:p>
      </dgm:t>
    </dgm:pt>
    <dgm:pt modelId="{6D235FF0-1DE1-4724-89CB-F4A47C952D88}" type="sibTrans" cxnId="{388BC7BD-ACA7-4F26-A4F4-6EDBE0237812}">
      <dgm:prSet/>
      <dgm:spPr/>
      <dgm:t>
        <a:bodyPr/>
        <a:lstStyle/>
        <a:p>
          <a:endParaRPr lang="en-US"/>
        </a:p>
      </dgm:t>
    </dgm:pt>
    <dgm:pt modelId="{BCBAF84B-C3A8-44F6-8FAC-06E6C20096F4}">
      <dgm:prSet phldrT="[Texto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11.489</a:t>
          </a:r>
        </a:p>
      </dgm:t>
    </dgm:pt>
    <dgm:pt modelId="{8B238827-9419-4EE7-A0FF-956B4C717DE3}" type="parTrans" cxnId="{6D687BB8-FE86-4C6C-87CF-5AE08A4A0062}">
      <dgm:prSet/>
      <dgm:spPr/>
      <dgm:t>
        <a:bodyPr/>
        <a:lstStyle/>
        <a:p>
          <a:endParaRPr lang="en-US"/>
        </a:p>
      </dgm:t>
    </dgm:pt>
    <dgm:pt modelId="{AA0849B9-C68D-429A-BF3C-EF844FFE669F}" type="sibTrans" cxnId="{6D687BB8-FE86-4C6C-87CF-5AE08A4A0062}">
      <dgm:prSet/>
      <dgm:spPr/>
      <dgm:t>
        <a:bodyPr/>
        <a:lstStyle/>
        <a:p>
          <a:endParaRPr lang="en-US"/>
        </a:p>
      </dgm:t>
    </dgm:pt>
    <dgm:pt modelId="{6EC40847-B5AE-44A8-B51F-F5CEFF3B66EC}">
      <dgm:prSet phldrT="[Texto]" custT="1"/>
      <dgm:spPr/>
      <dgm:t>
        <a:bodyPr/>
        <a:lstStyle/>
        <a:p>
          <a:r>
            <a:rPr lang="es-MX" sz="1400" b="1" dirty="0" err="1"/>
            <a:t>Expor</a:t>
          </a:r>
          <a:r>
            <a:rPr lang="es-MX" sz="1400" b="1" dirty="0"/>
            <a:t>.</a:t>
          </a:r>
          <a:endParaRPr lang="en-US" sz="1400" b="1" dirty="0"/>
        </a:p>
      </dgm:t>
    </dgm:pt>
    <dgm:pt modelId="{6B0EB24E-2A86-4D9D-B07E-2CCDF4D2AF5B}" type="parTrans" cxnId="{B32325E6-0EC6-43C1-83BE-DED7A34B564C}">
      <dgm:prSet/>
      <dgm:spPr/>
      <dgm:t>
        <a:bodyPr/>
        <a:lstStyle/>
        <a:p>
          <a:endParaRPr lang="en-US"/>
        </a:p>
      </dgm:t>
    </dgm:pt>
    <dgm:pt modelId="{3A78D796-67C3-475D-AB01-8EF800E4607A}" type="sibTrans" cxnId="{B32325E6-0EC6-43C1-83BE-DED7A34B564C}">
      <dgm:prSet/>
      <dgm:spPr/>
      <dgm:t>
        <a:bodyPr/>
        <a:lstStyle/>
        <a:p>
          <a:endParaRPr lang="en-US"/>
        </a:p>
      </dgm:t>
    </dgm:pt>
    <dgm:pt modelId="{A039ACD5-3689-4363-A364-B84A54C4F286}">
      <dgm:prSet phldrT="[Texto]"/>
      <dgm:spPr/>
      <dgm:t>
        <a:bodyPr/>
        <a:lstStyle/>
        <a:p>
          <a:r>
            <a:rPr lang="en-US" dirty="0"/>
            <a:t>10.919</a:t>
          </a:r>
        </a:p>
      </dgm:t>
    </dgm:pt>
    <dgm:pt modelId="{7FF2215F-660B-4574-8125-80F581460A8B}" type="parTrans" cxnId="{DD52324C-40EE-404C-9444-C9C14978EC0B}">
      <dgm:prSet/>
      <dgm:spPr/>
      <dgm:t>
        <a:bodyPr/>
        <a:lstStyle/>
        <a:p>
          <a:endParaRPr lang="en-US"/>
        </a:p>
      </dgm:t>
    </dgm:pt>
    <dgm:pt modelId="{86458605-4FDB-4B3D-B080-D837B6C199D0}" type="sibTrans" cxnId="{DD52324C-40EE-404C-9444-C9C14978EC0B}">
      <dgm:prSet/>
      <dgm:spPr/>
      <dgm:t>
        <a:bodyPr/>
        <a:lstStyle/>
        <a:p>
          <a:endParaRPr lang="en-US"/>
        </a:p>
      </dgm:t>
    </dgm:pt>
    <dgm:pt modelId="{669607EA-E602-4338-952F-2799120422DC}">
      <dgm:prSet phldrT="[Texto]"/>
      <dgm:spPr>
        <a:noFill/>
        <a:ln>
          <a:noFill/>
        </a:ln>
      </dgm:spPr>
      <dgm:t>
        <a:bodyPr/>
        <a:lstStyle/>
        <a:p>
          <a:r>
            <a:rPr lang="es-MX" dirty="0"/>
            <a:t>.</a:t>
          </a:r>
          <a:endParaRPr lang="en-US" dirty="0"/>
        </a:p>
      </dgm:t>
    </dgm:pt>
    <dgm:pt modelId="{36111F8B-B28D-4DFD-B1CD-C2C0216E1689}" type="parTrans" cxnId="{9647A64D-74BA-4E15-BD08-B4585F367B5C}">
      <dgm:prSet/>
      <dgm:spPr/>
      <dgm:t>
        <a:bodyPr/>
        <a:lstStyle/>
        <a:p>
          <a:endParaRPr lang="en-US"/>
        </a:p>
      </dgm:t>
    </dgm:pt>
    <dgm:pt modelId="{45A8BA5A-A0B6-40CD-9842-620EA7A4B74F}" type="sibTrans" cxnId="{9647A64D-74BA-4E15-BD08-B4585F367B5C}">
      <dgm:prSet/>
      <dgm:spPr/>
      <dgm:t>
        <a:bodyPr/>
        <a:lstStyle/>
        <a:p>
          <a:endParaRPr lang="en-US"/>
        </a:p>
      </dgm:t>
    </dgm:pt>
    <dgm:pt modelId="{C2FEBDFF-974E-41A2-BA30-9158301B4875}">
      <dgm:prSet phldrT="[Texto]"/>
      <dgm:spPr/>
      <dgm:t>
        <a:bodyPr/>
        <a:lstStyle/>
        <a:p>
          <a:endParaRPr lang="en-US" dirty="0"/>
        </a:p>
      </dgm:t>
    </dgm:pt>
    <dgm:pt modelId="{4E5A5125-18CF-4508-9F91-A51EC6E1BD2A}" type="parTrans" cxnId="{BB528856-F2D7-4892-85F7-139418473884}">
      <dgm:prSet/>
      <dgm:spPr/>
      <dgm:t>
        <a:bodyPr/>
        <a:lstStyle/>
        <a:p>
          <a:endParaRPr lang="en-US"/>
        </a:p>
      </dgm:t>
    </dgm:pt>
    <dgm:pt modelId="{B5B0676E-E480-45D2-A71D-537327ADA744}" type="sibTrans" cxnId="{BB528856-F2D7-4892-85F7-139418473884}">
      <dgm:prSet/>
      <dgm:spPr/>
      <dgm:t>
        <a:bodyPr/>
        <a:lstStyle/>
        <a:p>
          <a:endParaRPr lang="en-US"/>
        </a:p>
      </dgm:t>
    </dgm:pt>
    <dgm:pt modelId="{77D9A07D-A264-4A50-A7C6-2E63461EDE6B}" type="pres">
      <dgm:prSet presAssocID="{4A71BB1D-1F66-4D2F-96F4-78588BA8EF5B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63739784-0CC1-4185-8028-9B9E642F4B31}" type="pres">
      <dgm:prSet presAssocID="{4A71BB1D-1F66-4D2F-96F4-78588BA8EF5B}" presName="dummyMaxCanvas" presStyleCnt="0"/>
      <dgm:spPr/>
    </dgm:pt>
    <dgm:pt modelId="{C9D3226F-E059-4885-B985-D590C4602F2C}" type="pres">
      <dgm:prSet presAssocID="{4A71BB1D-1F66-4D2F-96F4-78588BA8EF5B}" presName="parentComposite" presStyleCnt="0"/>
      <dgm:spPr/>
    </dgm:pt>
    <dgm:pt modelId="{192A3C54-65CD-472D-AC0A-0970706FA59B}" type="pres">
      <dgm:prSet presAssocID="{4A71BB1D-1F66-4D2F-96F4-78588BA8EF5B}" presName="parent1" presStyleLbl="alignAccFollowNode1" presStyleIdx="0" presStyleCnt="4">
        <dgm:presLayoutVars>
          <dgm:chMax val="4"/>
        </dgm:presLayoutVars>
      </dgm:prSet>
      <dgm:spPr/>
    </dgm:pt>
    <dgm:pt modelId="{AA67759C-8FFB-44F7-8C2B-179B279999C8}" type="pres">
      <dgm:prSet presAssocID="{4A71BB1D-1F66-4D2F-96F4-78588BA8EF5B}" presName="parent2" presStyleLbl="alignAccFollowNode1" presStyleIdx="1" presStyleCnt="4">
        <dgm:presLayoutVars>
          <dgm:chMax val="4"/>
        </dgm:presLayoutVars>
      </dgm:prSet>
      <dgm:spPr/>
    </dgm:pt>
    <dgm:pt modelId="{5688781E-55C0-4C6A-A2EA-227593BDA082}" type="pres">
      <dgm:prSet presAssocID="{4A71BB1D-1F66-4D2F-96F4-78588BA8EF5B}" presName="childrenComposite" presStyleCnt="0"/>
      <dgm:spPr/>
    </dgm:pt>
    <dgm:pt modelId="{2A735EB4-D35B-4E5B-AC98-B29027024EEB}" type="pres">
      <dgm:prSet presAssocID="{4A71BB1D-1F66-4D2F-96F4-78588BA8EF5B}" presName="dummyMaxCanvas_ChildArea" presStyleCnt="0"/>
      <dgm:spPr/>
    </dgm:pt>
    <dgm:pt modelId="{C2A950CE-8E88-49DE-8937-A9AE8BD5DF5F}" type="pres">
      <dgm:prSet presAssocID="{4A71BB1D-1F66-4D2F-96F4-78588BA8EF5B}" presName="fulcrum" presStyleLbl="alignAccFollowNode1" presStyleIdx="2" presStyleCnt="4" custLinFactY="-63491" custLinFactNeighborY="-100000"/>
      <dgm:spPr/>
    </dgm:pt>
    <dgm:pt modelId="{6C5E2D57-C523-45F7-94CF-077F1F2FC462}" type="pres">
      <dgm:prSet presAssocID="{4A71BB1D-1F66-4D2F-96F4-78588BA8EF5B}" presName="balance_12" presStyleLbl="alignAccFollowNode1" presStyleIdx="3" presStyleCnt="4" custLinFactY="-95240" custLinFactNeighborY="-100000">
        <dgm:presLayoutVars>
          <dgm:bulletEnabled val="1"/>
        </dgm:presLayoutVars>
      </dgm:prSet>
      <dgm:spPr/>
    </dgm:pt>
    <dgm:pt modelId="{0CA9C162-B0AF-4B36-ADC6-8D9AECF08C3B}" type="pres">
      <dgm:prSet presAssocID="{4A71BB1D-1F66-4D2F-96F4-78588BA8EF5B}" presName="right_12_1" presStyleLbl="node1" presStyleIdx="0" presStyleCnt="3" custLinFactNeighborY="-85146">
        <dgm:presLayoutVars>
          <dgm:bulletEnabled val="1"/>
        </dgm:presLayoutVars>
      </dgm:prSet>
      <dgm:spPr/>
    </dgm:pt>
    <dgm:pt modelId="{2B7A9AFC-2700-4561-8100-88CC0AC5504A}" type="pres">
      <dgm:prSet presAssocID="{4A71BB1D-1F66-4D2F-96F4-78588BA8EF5B}" presName="right_12_2" presStyleLbl="node1" presStyleIdx="1" presStyleCnt="3" custLinFactY="59054" custLinFactNeighborX="29345" custLinFactNeighborY="100000">
        <dgm:presLayoutVars>
          <dgm:bulletEnabled val="1"/>
        </dgm:presLayoutVars>
      </dgm:prSet>
      <dgm:spPr/>
    </dgm:pt>
    <dgm:pt modelId="{81B3084B-AB03-4D70-BD6C-0810A1ACDA40}" type="pres">
      <dgm:prSet presAssocID="{4A71BB1D-1F66-4D2F-96F4-78588BA8EF5B}" presName="left_12_1" presStyleLbl="node1" presStyleIdx="2" presStyleCnt="3" custLinFactNeighborY="-85146">
        <dgm:presLayoutVars>
          <dgm:bulletEnabled val="1"/>
        </dgm:presLayoutVars>
      </dgm:prSet>
      <dgm:spPr/>
    </dgm:pt>
  </dgm:ptLst>
  <dgm:cxnLst>
    <dgm:cxn modelId="{DD52324C-40EE-404C-9444-C9C14978EC0B}" srcId="{6EC40847-B5AE-44A8-B51F-F5CEFF3B66EC}" destId="{A039ACD5-3689-4363-A364-B84A54C4F286}" srcOrd="0" destOrd="0" parTransId="{7FF2215F-660B-4574-8125-80F581460A8B}" sibTransId="{86458605-4FDB-4B3D-B080-D837B6C199D0}"/>
    <dgm:cxn modelId="{9647A64D-74BA-4E15-BD08-B4585F367B5C}" srcId="{6EC40847-B5AE-44A8-B51F-F5CEFF3B66EC}" destId="{669607EA-E602-4338-952F-2799120422DC}" srcOrd="1" destOrd="0" parTransId="{36111F8B-B28D-4DFD-B1CD-C2C0216E1689}" sibTransId="{45A8BA5A-A0B6-40CD-9842-620EA7A4B74F}"/>
    <dgm:cxn modelId="{BB528856-F2D7-4892-85F7-139418473884}" srcId="{4A71BB1D-1F66-4D2F-96F4-78588BA8EF5B}" destId="{C2FEBDFF-974E-41A2-BA30-9158301B4875}" srcOrd="2" destOrd="0" parTransId="{4E5A5125-18CF-4508-9F91-A51EC6E1BD2A}" sibTransId="{B5B0676E-E480-45D2-A71D-537327ADA744}"/>
    <dgm:cxn modelId="{98BA4D87-1606-425D-8CF8-BC60FA378F0B}" type="presOf" srcId="{4A71BB1D-1F66-4D2F-96F4-78588BA8EF5B}" destId="{77D9A07D-A264-4A50-A7C6-2E63461EDE6B}" srcOrd="0" destOrd="0" presId="urn:microsoft.com/office/officeart/2005/8/layout/balance1"/>
    <dgm:cxn modelId="{D0531399-10B8-4882-95D4-45F3D4DBCEC6}" type="presOf" srcId="{669607EA-E602-4338-952F-2799120422DC}" destId="{2B7A9AFC-2700-4561-8100-88CC0AC5504A}" srcOrd="0" destOrd="0" presId="urn:microsoft.com/office/officeart/2005/8/layout/balance1"/>
    <dgm:cxn modelId="{20E6609F-BCDE-46C5-BA3B-0495E4A61718}" type="presOf" srcId="{6EC40847-B5AE-44A8-B51F-F5CEFF3B66EC}" destId="{AA67759C-8FFB-44F7-8C2B-179B279999C8}" srcOrd="0" destOrd="0" presId="urn:microsoft.com/office/officeart/2005/8/layout/balance1"/>
    <dgm:cxn modelId="{6D687BB8-FE86-4C6C-87CF-5AE08A4A0062}" srcId="{D1BEA207-100B-43EA-994B-9E89F2E99455}" destId="{BCBAF84B-C3A8-44F6-8FAC-06E6C20096F4}" srcOrd="0" destOrd="0" parTransId="{8B238827-9419-4EE7-A0FF-956B4C717DE3}" sibTransId="{AA0849B9-C68D-429A-BF3C-EF844FFE669F}"/>
    <dgm:cxn modelId="{388BC7BD-ACA7-4F26-A4F4-6EDBE0237812}" srcId="{4A71BB1D-1F66-4D2F-96F4-78588BA8EF5B}" destId="{D1BEA207-100B-43EA-994B-9E89F2E99455}" srcOrd="0" destOrd="0" parTransId="{D13D8846-E4BA-434F-9420-ADA7082257E8}" sibTransId="{6D235FF0-1DE1-4724-89CB-F4A47C952D88}"/>
    <dgm:cxn modelId="{C60BE1C9-825C-4598-837E-0C0877FA334F}" type="presOf" srcId="{BCBAF84B-C3A8-44F6-8FAC-06E6C20096F4}" destId="{81B3084B-AB03-4D70-BD6C-0810A1ACDA40}" srcOrd="0" destOrd="0" presId="urn:microsoft.com/office/officeart/2005/8/layout/balance1"/>
    <dgm:cxn modelId="{F75E91DF-B93D-49F8-8E9A-6BB7437944E7}" type="presOf" srcId="{D1BEA207-100B-43EA-994B-9E89F2E99455}" destId="{192A3C54-65CD-472D-AC0A-0970706FA59B}" srcOrd="0" destOrd="0" presId="urn:microsoft.com/office/officeart/2005/8/layout/balance1"/>
    <dgm:cxn modelId="{AB0005E4-ABEC-4281-BD34-5D41CEF07495}" type="presOf" srcId="{A039ACD5-3689-4363-A364-B84A54C4F286}" destId="{0CA9C162-B0AF-4B36-ADC6-8D9AECF08C3B}" srcOrd="0" destOrd="0" presId="urn:microsoft.com/office/officeart/2005/8/layout/balance1"/>
    <dgm:cxn modelId="{B32325E6-0EC6-43C1-83BE-DED7A34B564C}" srcId="{4A71BB1D-1F66-4D2F-96F4-78588BA8EF5B}" destId="{6EC40847-B5AE-44A8-B51F-F5CEFF3B66EC}" srcOrd="1" destOrd="0" parTransId="{6B0EB24E-2A86-4D9D-B07E-2CCDF4D2AF5B}" sibTransId="{3A78D796-67C3-475D-AB01-8EF800E4607A}"/>
    <dgm:cxn modelId="{CEE87999-91C9-4B21-B8A3-8512A2587D67}" type="presParOf" srcId="{77D9A07D-A264-4A50-A7C6-2E63461EDE6B}" destId="{63739784-0CC1-4185-8028-9B9E642F4B31}" srcOrd="0" destOrd="0" presId="urn:microsoft.com/office/officeart/2005/8/layout/balance1"/>
    <dgm:cxn modelId="{706A9AFC-9638-49F3-BDD3-E41B42579CEC}" type="presParOf" srcId="{77D9A07D-A264-4A50-A7C6-2E63461EDE6B}" destId="{C9D3226F-E059-4885-B985-D590C4602F2C}" srcOrd="1" destOrd="0" presId="urn:microsoft.com/office/officeart/2005/8/layout/balance1"/>
    <dgm:cxn modelId="{A66FE2BC-583A-4B3C-B9CD-184DB4E0AF64}" type="presParOf" srcId="{C9D3226F-E059-4885-B985-D590C4602F2C}" destId="{192A3C54-65CD-472D-AC0A-0970706FA59B}" srcOrd="0" destOrd="0" presId="urn:microsoft.com/office/officeart/2005/8/layout/balance1"/>
    <dgm:cxn modelId="{35E4B071-5553-463F-87E1-94AFE690DDB2}" type="presParOf" srcId="{C9D3226F-E059-4885-B985-D590C4602F2C}" destId="{AA67759C-8FFB-44F7-8C2B-179B279999C8}" srcOrd="1" destOrd="0" presId="urn:microsoft.com/office/officeart/2005/8/layout/balance1"/>
    <dgm:cxn modelId="{37E815EC-8B0B-41B8-A819-533F62B738E2}" type="presParOf" srcId="{77D9A07D-A264-4A50-A7C6-2E63461EDE6B}" destId="{5688781E-55C0-4C6A-A2EA-227593BDA082}" srcOrd="2" destOrd="0" presId="urn:microsoft.com/office/officeart/2005/8/layout/balance1"/>
    <dgm:cxn modelId="{1C265218-6A4E-4C72-AF11-1C6E5B49ED5B}" type="presParOf" srcId="{5688781E-55C0-4C6A-A2EA-227593BDA082}" destId="{2A735EB4-D35B-4E5B-AC98-B29027024EEB}" srcOrd="0" destOrd="0" presId="urn:microsoft.com/office/officeart/2005/8/layout/balance1"/>
    <dgm:cxn modelId="{F431DCA4-6215-4802-972C-1AEF0D1B39E5}" type="presParOf" srcId="{5688781E-55C0-4C6A-A2EA-227593BDA082}" destId="{C2A950CE-8E88-49DE-8937-A9AE8BD5DF5F}" srcOrd="1" destOrd="0" presId="urn:microsoft.com/office/officeart/2005/8/layout/balance1"/>
    <dgm:cxn modelId="{FA8003C0-D339-4020-9560-216CD96F3A98}" type="presParOf" srcId="{5688781E-55C0-4C6A-A2EA-227593BDA082}" destId="{6C5E2D57-C523-45F7-94CF-077F1F2FC462}" srcOrd="2" destOrd="0" presId="urn:microsoft.com/office/officeart/2005/8/layout/balance1"/>
    <dgm:cxn modelId="{2E8EC61A-C772-48F0-9BCA-938EFC52BE24}" type="presParOf" srcId="{5688781E-55C0-4C6A-A2EA-227593BDA082}" destId="{0CA9C162-B0AF-4B36-ADC6-8D9AECF08C3B}" srcOrd="3" destOrd="0" presId="urn:microsoft.com/office/officeart/2005/8/layout/balance1"/>
    <dgm:cxn modelId="{719CEEF4-C0B0-4884-803B-D2496BBC9B3C}" type="presParOf" srcId="{5688781E-55C0-4C6A-A2EA-227593BDA082}" destId="{2B7A9AFC-2700-4561-8100-88CC0AC5504A}" srcOrd="4" destOrd="0" presId="urn:microsoft.com/office/officeart/2005/8/layout/balance1"/>
    <dgm:cxn modelId="{40010069-7FA3-452E-AB67-D5B6D354A74A}" type="presParOf" srcId="{5688781E-55C0-4C6A-A2EA-227593BDA082}" destId="{81B3084B-AB03-4D70-BD6C-0810A1ACDA40}" srcOrd="5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2A3C54-65CD-472D-AC0A-0970706FA59B}">
      <dsp:nvSpPr>
        <dsp:cNvPr id="0" name=""/>
        <dsp:cNvSpPr/>
      </dsp:nvSpPr>
      <dsp:spPr>
        <a:xfrm>
          <a:off x="876412" y="0"/>
          <a:ext cx="833188" cy="46288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1" kern="1200" dirty="0" err="1"/>
            <a:t>Impor</a:t>
          </a:r>
          <a:r>
            <a:rPr lang="es-MX" sz="1400" b="1" kern="1200" dirty="0"/>
            <a:t>.</a:t>
          </a:r>
          <a:endParaRPr lang="en-US" sz="1400" b="1" kern="1200" dirty="0"/>
        </a:p>
      </dsp:txBody>
      <dsp:txXfrm>
        <a:off x="889969" y="13557"/>
        <a:ext cx="806074" cy="435768"/>
      </dsp:txXfrm>
    </dsp:sp>
    <dsp:sp modelId="{AA67759C-8FFB-44F7-8C2B-179B279999C8}">
      <dsp:nvSpPr>
        <dsp:cNvPr id="0" name=""/>
        <dsp:cNvSpPr/>
      </dsp:nvSpPr>
      <dsp:spPr>
        <a:xfrm>
          <a:off x="2079907" y="0"/>
          <a:ext cx="833188" cy="46288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1" kern="1200" dirty="0" err="1"/>
            <a:t>Expor</a:t>
          </a:r>
          <a:r>
            <a:rPr lang="es-MX" sz="1400" b="1" kern="1200" dirty="0"/>
            <a:t>.</a:t>
          </a:r>
          <a:endParaRPr lang="en-US" sz="1400" b="1" kern="1200" dirty="0"/>
        </a:p>
      </dsp:txBody>
      <dsp:txXfrm>
        <a:off x="2093464" y="13557"/>
        <a:ext cx="806074" cy="435768"/>
      </dsp:txXfrm>
    </dsp:sp>
    <dsp:sp modelId="{C2A950CE-8E88-49DE-8937-A9AE8BD5DF5F}">
      <dsp:nvSpPr>
        <dsp:cNvPr id="0" name=""/>
        <dsp:cNvSpPr/>
      </dsp:nvSpPr>
      <dsp:spPr>
        <a:xfrm>
          <a:off x="1721173" y="1399672"/>
          <a:ext cx="347161" cy="347161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5E2D57-C523-45F7-94CF-077F1F2FC462}">
      <dsp:nvSpPr>
        <dsp:cNvPr id="0" name=""/>
        <dsp:cNvSpPr/>
      </dsp:nvSpPr>
      <dsp:spPr>
        <a:xfrm rot="240000">
          <a:off x="852950" y="1250944"/>
          <a:ext cx="2083607" cy="1457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A9C162-B0AF-4B36-ADC6-8D9AECF08C3B}">
      <dsp:nvSpPr>
        <dsp:cNvPr id="0" name=""/>
        <dsp:cNvSpPr/>
      </dsp:nvSpPr>
      <dsp:spPr>
        <a:xfrm rot="240000">
          <a:off x="2090817" y="665126"/>
          <a:ext cx="857655" cy="608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10.919</a:t>
          </a:r>
        </a:p>
      </dsp:txBody>
      <dsp:txXfrm>
        <a:off x="2120507" y="694816"/>
        <a:ext cx="798275" cy="548825"/>
      </dsp:txXfrm>
    </dsp:sp>
    <dsp:sp modelId="{2B7A9AFC-2700-4561-8100-88CC0AC5504A}">
      <dsp:nvSpPr>
        <dsp:cNvPr id="0" name=""/>
        <dsp:cNvSpPr/>
      </dsp:nvSpPr>
      <dsp:spPr>
        <a:xfrm rot="240000">
          <a:off x="2400622" y="1663323"/>
          <a:ext cx="857655" cy="608205"/>
        </a:xfrm>
        <a:prstGeom prst="round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.</a:t>
          </a:r>
          <a:endParaRPr lang="en-US" sz="1800" kern="1200" dirty="0"/>
        </a:p>
      </dsp:txBody>
      <dsp:txXfrm>
        <a:off x="2430312" y="1693013"/>
        <a:ext cx="798275" cy="548825"/>
      </dsp:txXfrm>
    </dsp:sp>
    <dsp:sp modelId="{81B3084B-AB03-4D70-BD6C-0810A1ACDA40}">
      <dsp:nvSpPr>
        <dsp:cNvPr id="0" name=""/>
        <dsp:cNvSpPr/>
      </dsp:nvSpPr>
      <dsp:spPr>
        <a:xfrm rot="240000">
          <a:off x="898895" y="581807"/>
          <a:ext cx="857655" cy="608205"/>
        </a:xfrm>
        <a:prstGeom prst="roundRect">
          <a:avLst/>
        </a:prstGeom>
        <a:solidFill>
          <a:schemeClr val="accent5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11.489</a:t>
          </a:r>
        </a:p>
      </dsp:txBody>
      <dsp:txXfrm>
        <a:off x="928585" y="611497"/>
        <a:ext cx="798275" cy="548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0.15913</cdr:x>
      <cdr:y>0.09652</cdr:y>
    </cdr:from>
    <cdr:to>
      <cdr:x>0.19265</cdr:x>
      <cdr:y>0.16937</cdr:y>
    </cdr:to>
    <cdr:cxnSp macro="">
      <cdr:nvCxnSpPr>
        <cdr:cNvPr id="2" name="Conector recto de flecha 1">
          <a:extLst xmlns:a="http://schemas.openxmlformats.org/drawingml/2006/main">
            <a:ext uri="{FF2B5EF4-FFF2-40B4-BE49-F238E27FC236}">
              <a16:creationId xmlns:a16="http://schemas.microsoft.com/office/drawing/2014/main" id="{CC1E4B3C-F062-4A48-B6E5-A891ADA8DF7E}"/>
            </a:ext>
          </a:extLst>
        </cdr:cNvPr>
        <cdr:cNvCxnSpPr/>
      </cdr:nvCxnSpPr>
      <cdr:spPr>
        <a:xfrm xmlns:a="http://schemas.openxmlformats.org/drawingml/2006/main">
          <a:off x="929301" y="417023"/>
          <a:ext cx="195753" cy="314746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1">
              <a:lumMod val="50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0.18265</cdr:x>
      <cdr:y>0.0802</cdr:y>
    </cdr:from>
    <cdr:to>
      <cdr:x>0.28427</cdr:x>
      <cdr:y>0.15144</cdr:y>
    </cdr:to>
    <cdr:sp macro="" textlink="">
      <cdr:nvSpPr>
        <cdr:cNvPr id="3" name="CuadroTexto 5">
          <a:extLst xmlns:a="http://schemas.openxmlformats.org/drawingml/2006/main">
            <a:ext uri="{FF2B5EF4-FFF2-40B4-BE49-F238E27FC236}">
              <a16:creationId xmlns:a16="http://schemas.microsoft.com/office/drawing/2014/main" id="{ECC6CD7C-4328-4273-A9F2-19AC19B6509B}"/>
            </a:ext>
          </a:extLst>
        </cdr:cNvPr>
        <cdr:cNvSpPr txBox="1"/>
      </cdr:nvSpPr>
      <cdr:spPr>
        <a:xfrm xmlns:a="http://schemas.openxmlformats.org/drawingml/2006/main">
          <a:off x="1066655" y="346502"/>
          <a:ext cx="593432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BO" sz="1400" b="1" dirty="0">
              <a:solidFill>
                <a:schemeClr val="accent1">
                  <a:lumMod val="50000"/>
                </a:schemeClr>
              </a:solidFill>
            </a:rPr>
            <a:t>-20 %</a:t>
          </a:r>
          <a:endParaRPr lang="es-BO" sz="2400" b="1" dirty="0">
            <a:solidFill>
              <a:schemeClr val="accent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0.36357</cdr:x>
      <cdr:y>0.37077</cdr:y>
    </cdr:from>
    <cdr:to>
      <cdr:x>0.48193</cdr:x>
      <cdr:y>0.442</cdr:y>
    </cdr:to>
    <cdr:sp macro="" textlink="">
      <cdr:nvSpPr>
        <cdr:cNvPr id="5" name="CuadroTexto 10">
          <a:extLst xmlns:a="http://schemas.openxmlformats.org/drawingml/2006/main">
            <a:ext uri="{FF2B5EF4-FFF2-40B4-BE49-F238E27FC236}">
              <a16:creationId xmlns:a16="http://schemas.microsoft.com/office/drawing/2014/main" id="{CBE64295-6D92-4A93-B98F-E28DBF9432DC}"/>
            </a:ext>
          </a:extLst>
        </cdr:cNvPr>
        <cdr:cNvSpPr txBox="1"/>
      </cdr:nvSpPr>
      <cdr:spPr>
        <a:xfrm xmlns:a="http://schemas.openxmlformats.org/drawingml/2006/main">
          <a:off x="2123228" y="1601884"/>
          <a:ext cx="69120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BO" sz="1400" b="1" dirty="0">
              <a:solidFill>
                <a:schemeClr val="accent1">
                  <a:lumMod val="50000"/>
                </a:schemeClr>
              </a:solidFill>
            </a:rPr>
            <a:t>-11%</a:t>
          </a:r>
          <a:endParaRPr lang="es-BO" sz="2400" b="1" dirty="0">
            <a:solidFill>
              <a:schemeClr val="accent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0.61075</cdr:x>
      <cdr:y>0.38709</cdr:y>
    </cdr:from>
    <cdr:to>
      <cdr:x>0.74264</cdr:x>
      <cdr:y>0.45833</cdr:y>
    </cdr:to>
    <cdr:sp macro="" textlink="">
      <cdr:nvSpPr>
        <cdr:cNvPr id="6" name="CuadroTexto 13">
          <a:extLst xmlns:a="http://schemas.openxmlformats.org/drawingml/2006/main">
            <a:ext uri="{FF2B5EF4-FFF2-40B4-BE49-F238E27FC236}">
              <a16:creationId xmlns:a16="http://schemas.microsoft.com/office/drawing/2014/main" id="{FB1FA4AC-5EDD-4D4B-996A-15C50E8F413A}"/>
            </a:ext>
          </a:extLst>
        </cdr:cNvPr>
        <cdr:cNvSpPr txBox="1"/>
      </cdr:nvSpPr>
      <cdr:spPr>
        <a:xfrm xmlns:a="http://schemas.openxmlformats.org/drawingml/2006/main">
          <a:off x="3566708" y="1672407"/>
          <a:ext cx="770223" cy="30779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BO" sz="1400" b="1" dirty="0">
              <a:solidFill>
                <a:schemeClr val="accent1">
                  <a:lumMod val="50000"/>
                </a:schemeClr>
              </a:solidFill>
            </a:rPr>
            <a:t>-31 %</a:t>
          </a:r>
          <a:endParaRPr lang="es-BO" sz="2400" b="1" dirty="0">
            <a:solidFill>
              <a:schemeClr val="accent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0.83656</cdr:x>
      <cdr:y>0.64748</cdr:y>
    </cdr:from>
    <cdr:to>
      <cdr:x>0.88709</cdr:x>
      <cdr:y>0.65974</cdr:y>
    </cdr:to>
    <cdr:cxnSp macro="">
      <cdr:nvCxnSpPr>
        <cdr:cNvPr id="7" name="Conector recto de flecha 6">
          <a:extLst xmlns:a="http://schemas.openxmlformats.org/drawingml/2006/main">
            <a:ext uri="{FF2B5EF4-FFF2-40B4-BE49-F238E27FC236}">
              <a16:creationId xmlns:a16="http://schemas.microsoft.com/office/drawing/2014/main" id="{C7A77CF2-024C-466F-AC12-1078A64D2191}"/>
            </a:ext>
          </a:extLst>
        </cdr:cNvPr>
        <cdr:cNvCxnSpPr/>
      </cdr:nvCxnSpPr>
      <cdr:spPr>
        <a:xfrm xmlns:a="http://schemas.openxmlformats.org/drawingml/2006/main">
          <a:off x="4885398" y="2797441"/>
          <a:ext cx="295090" cy="5297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1">
              <a:lumMod val="50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0.82245</cdr:x>
      <cdr:y>0.58789</cdr:y>
    </cdr:from>
    <cdr:to>
      <cdr:x>0.93205</cdr:x>
      <cdr:y>0.652</cdr:y>
    </cdr:to>
    <cdr:sp macro="" textlink="">
      <cdr:nvSpPr>
        <cdr:cNvPr id="8" name="CuadroTexto 16">
          <a:extLst xmlns:a="http://schemas.openxmlformats.org/drawingml/2006/main">
            <a:ext uri="{FF2B5EF4-FFF2-40B4-BE49-F238E27FC236}">
              <a16:creationId xmlns:a16="http://schemas.microsoft.com/office/drawing/2014/main" id="{0ABECE4D-5372-4A0C-926D-777553B1E136}"/>
            </a:ext>
          </a:extLst>
        </cdr:cNvPr>
        <cdr:cNvSpPr txBox="1"/>
      </cdr:nvSpPr>
      <cdr:spPr>
        <a:xfrm xmlns:a="http://schemas.openxmlformats.org/drawingml/2006/main">
          <a:off x="4802988" y="2539985"/>
          <a:ext cx="640051" cy="27698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BO" sz="1200" b="1" dirty="0">
              <a:solidFill>
                <a:schemeClr val="accent1">
                  <a:lumMod val="50000"/>
                </a:schemeClr>
              </a:solidFill>
            </a:rPr>
            <a:t>-25 %</a:t>
          </a:r>
          <a:endParaRPr lang="es-BO" sz="2000" b="1" dirty="0">
            <a:solidFill>
              <a:schemeClr val="accent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0.60718</cdr:x>
      <cdr:y>0.43617</cdr:y>
    </cdr:from>
    <cdr:to>
      <cdr:x>0.66652</cdr:x>
      <cdr:y>0.46592</cdr:y>
    </cdr:to>
    <cdr:cxnSp macro="">
      <cdr:nvCxnSpPr>
        <cdr:cNvPr id="10" name="Conector recto de flecha 9">
          <a:extLst xmlns:a="http://schemas.openxmlformats.org/drawingml/2006/main">
            <a:ext uri="{FF2B5EF4-FFF2-40B4-BE49-F238E27FC236}">
              <a16:creationId xmlns:a16="http://schemas.microsoft.com/office/drawing/2014/main" id="{14B52331-3679-4B72-84C3-0DC29A1D5589}"/>
            </a:ext>
          </a:extLst>
        </cdr:cNvPr>
        <cdr:cNvCxnSpPr/>
      </cdr:nvCxnSpPr>
      <cdr:spPr>
        <a:xfrm xmlns:a="http://schemas.openxmlformats.org/drawingml/2006/main">
          <a:off x="3545849" y="1884451"/>
          <a:ext cx="346539" cy="128534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1">
              <a:lumMod val="50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0.36878</cdr:x>
      <cdr:y>0.4298</cdr:y>
    </cdr:from>
    <cdr:to>
      <cdr:x>0.42356</cdr:x>
      <cdr:y>0.4528</cdr:y>
    </cdr:to>
    <cdr:cxnSp macro="">
      <cdr:nvCxnSpPr>
        <cdr:cNvPr id="11" name="Conector recto de flecha 10">
          <a:extLst xmlns:a="http://schemas.openxmlformats.org/drawingml/2006/main">
            <a:ext uri="{FF2B5EF4-FFF2-40B4-BE49-F238E27FC236}">
              <a16:creationId xmlns:a16="http://schemas.microsoft.com/office/drawing/2014/main" id="{E454E309-7067-41BA-84D6-7F247EBF6A31}"/>
            </a:ext>
          </a:extLst>
        </cdr:cNvPr>
        <cdr:cNvCxnSpPr/>
      </cdr:nvCxnSpPr>
      <cdr:spPr>
        <a:xfrm xmlns:a="http://schemas.openxmlformats.org/drawingml/2006/main">
          <a:off x="2153659" y="1856959"/>
          <a:ext cx="319909" cy="99371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1">
              <a:lumMod val="50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11CD-82B6-41B0-B826-7CA95794FA03}" type="datetimeFigureOut">
              <a:rPr lang="es-BO" smtClean="0"/>
              <a:t>7/5/2024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CD2D-90F1-4C9C-828C-F4EED238DF3C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57836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11CD-82B6-41B0-B826-7CA95794FA03}" type="datetimeFigureOut">
              <a:rPr lang="es-BO" smtClean="0"/>
              <a:t>7/5/2024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CD2D-90F1-4C9C-828C-F4EED238DF3C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213146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11CD-82B6-41B0-B826-7CA95794FA03}" type="datetimeFigureOut">
              <a:rPr lang="es-BO" smtClean="0"/>
              <a:t>7/5/2024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CD2D-90F1-4C9C-828C-F4EED238DF3C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240005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11CD-82B6-41B0-B826-7CA95794FA03}" type="datetimeFigureOut">
              <a:rPr lang="es-BO" smtClean="0"/>
              <a:t>7/5/2024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CD2D-90F1-4C9C-828C-F4EED238DF3C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16334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11CD-82B6-41B0-B826-7CA95794FA03}" type="datetimeFigureOut">
              <a:rPr lang="es-BO" smtClean="0"/>
              <a:t>7/5/2024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CD2D-90F1-4C9C-828C-F4EED238DF3C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462145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11CD-82B6-41B0-B826-7CA95794FA03}" type="datetimeFigureOut">
              <a:rPr lang="es-BO" smtClean="0"/>
              <a:t>7/5/2024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CD2D-90F1-4C9C-828C-F4EED238DF3C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42622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11CD-82B6-41B0-B826-7CA95794FA03}" type="datetimeFigureOut">
              <a:rPr lang="es-BO" smtClean="0"/>
              <a:t>7/5/2024</a:t>
            </a:fld>
            <a:endParaRPr lang="es-B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CD2D-90F1-4C9C-828C-F4EED238DF3C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577108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11CD-82B6-41B0-B826-7CA95794FA03}" type="datetimeFigureOut">
              <a:rPr lang="es-BO" smtClean="0"/>
              <a:t>7/5/2024</a:t>
            </a:fld>
            <a:endParaRPr lang="es-B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CD2D-90F1-4C9C-828C-F4EED238DF3C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18909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11CD-82B6-41B0-B826-7CA95794FA03}" type="datetimeFigureOut">
              <a:rPr lang="es-BO" smtClean="0"/>
              <a:t>7/5/2024</a:t>
            </a:fld>
            <a:endParaRPr lang="es-B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CD2D-90F1-4C9C-828C-F4EED238DF3C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15229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11CD-82B6-41B0-B826-7CA95794FA03}" type="datetimeFigureOut">
              <a:rPr lang="es-BO" smtClean="0"/>
              <a:t>7/5/2024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CD2D-90F1-4C9C-828C-F4EED238DF3C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88273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11CD-82B6-41B0-B826-7CA95794FA03}" type="datetimeFigureOut">
              <a:rPr lang="es-BO" smtClean="0"/>
              <a:t>7/5/2024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CD2D-90F1-4C9C-828C-F4EED238DF3C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227457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411CD-82B6-41B0-B826-7CA95794FA03}" type="datetimeFigureOut">
              <a:rPr lang="es-BO" smtClean="0"/>
              <a:t>7/5/2024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BCD2D-90F1-4C9C-828C-F4EED238DF3C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87652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texto&#10;&#10;Descripción generada con confianza alta">
            <a:extLst>
              <a:ext uri="{FF2B5EF4-FFF2-40B4-BE49-F238E27FC236}">
                <a16:creationId xmlns:a16="http://schemas.microsoft.com/office/drawing/2014/main" id="{F314C6BC-02EA-40B3-89FE-D498457DC39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1527" b="91232" l="1368" r="61626">
                        <a14:foregroundMark x1="18997" y1="50936" x2="18997" y2="50936"/>
                        <a14:foregroundMark x1="33207" y1="40197" x2="33207" y2="40197"/>
                        <a14:foregroundMark x1="33967" y1="40197" x2="18237" y2="50936"/>
                        <a14:foregroundMark x1="15274" y1="49458" x2="19757" y2="56749"/>
                        <a14:foregroundMark x1="22720" y1="29064" x2="32827" y2="75665"/>
                        <a14:foregroundMark x1="32827" y1="25616" x2="15578" y2="63054"/>
                        <a14:foregroundMark x1="26140" y1="75665" x2="41489" y2="72808"/>
                        <a14:foregroundMark x1="46353" y1="65517" x2="46353" y2="65517"/>
                        <a14:foregroundMark x1="50456" y1="52906" x2="50456" y2="52906"/>
                        <a14:foregroundMark x1="42933" y1="34384" x2="42933" y2="34384"/>
                        <a14:foregroundMark x1="33207" y1="27094" x2="33207" y2="27094"/>
                        <a14:foregroundMark x1="21201" y1="25616" x2="21201" y2="25616"/>
                        <a14:foregroundMark x1="12614" y1="33892" x2="12614" y2="33892"/>
                        <a14:foregroundMark x1="12614" y1="42660" x2="17097" y2="65517"/>
                        <a14:foregroundMark x1="17477" y1="65517" x2="33587" y2="78621"/>
                        <a14:foregroundMark x1="32447" y1="75665" x2="44833" y2="69360"/>
                        <a14:foregroundMark x1="48252" y1="64039" x2="53116" y2="53793"/>
                        <a14:foregroundMark x1="50836" y1="47980" x2="44453" y2="36355"/>
                        <a14:foregroundMark x1="40729" y1="32906" x2="30243" y2="30049"/>
                        <a14:foregroundMark x1="27584" y1="28079" x2="14894" y2="27586"/>
                        <a14:foregroundMark x1="25000" y1="31527" x2="15957" y2="44138"/>
                        <a14:foregroundMark x1="24240" y1="28079" x2="16337" y2="37833"/>
                        <a14:foregroundMark x1="30243" y1="32020" x2="18997" y2="48473"/>
                        <a14:foregroundMark x1="26824" y1="31034" x2="16337" y2="47980"/>
                        <a14:foregroundMark x1="30623" y1="35369" x2="18237" y2="53793"/>
                        <a14:foregroundMark x1="33587" y1="35862" x2="20897" y2="57241"/>
                        <a14:foregroundMark x1="33967" y1="39704" x2="21581" y2="59704"/>
                        <a14:foregroundMark x1="23860" y1="43153" x2="17857" y2="60099"/>
                        <a14:foregroundMark x1="31763" y1="44631" x2="22720" y2="68867"/>
                        <a14:foregroundMark x1="41489" y1="36355" x2="32067" y2="66502"/>
                        <a14:foregroundMark x1="37006" y1="36847" x2="25760" y2="75665"/>
                        <a14:foregroundMark x1="39590" y1="40690" x2="32067" y2="74187"/>
                        <a14:foregroundMark x1="42629" y1="49951" x2="35106" y2="72808"/>
                        <a14:foregroundMark x1="42933" y1="46502" x2="33587" y2="71330"/>
                        <a14:foregroundMark x1="43313" y1="46108" x2="39970" y2="65025"/>
                        <a14:foregroundMark x1="44833" y1="52906" x2="41489" y2="63054"/>
                        <a14:foregroundMark x1="45593" y1="53793" x2="44453" y2="66010"/>
                        <a14:foregroundMark x1="48556" y1="53793" x2="45213" y2="65517"/>
                        <a14:foregroundMark x1="47492" y1="55271" x2="51216" y2="64532"/>
                        <a14:foregroundMark x1="36626" y1="60591" x2="27964" y2="73793"/>
                        <a14:foregroundMark x1="28343" y1="65025" x2="22340" y2="75172"/>
                        <a14:foregroundMark x1="37310" y1="35369" x2="35486" y2="50936"/>
                        <a14:foregroundMark x1="22720" y1="52906" x2="17477" y2="60591"/>
                        <a14:foregroundMark x1="33967" y1="58227" x2="31383" y2="655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1569" r="37861" b="9250"/>
          <a:stretch/>
        </p:blipFill>
        <p:spPr>
          <a:xfrm>
            <a:off x="8259816" y="5988918"/>
            <a:ext cx="884184" cy="869082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100DB55-9279-2C98-34FF-372782C7085A}"/>
              </a:ext>
            </a:extLst>
          </p:cNvPr>
          <p:cNvSpPr/>
          <p:nvPr/>
        </p:nvSpPr>
        <p:spPr>
          <a:xfrm>
            <a:off x="0" y="2152650"/>
            <a:ext cx="9144000" cy="2228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b="1" dirty="0"/>
              <a:t>EXPORTACIONES, </a:t>
            </a:r>
          </a:p>
          <a:p>
            <a:pPr algn="ctr"/>
            <a:r>
              <a:rPr lang="es-MX" sz="4000" b="1" dirty="0"/>
              <a:t>A DICIEMBRE 2023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506528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999" y="3564731"/>
            <a:ext cx="3369469" cy="3293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2" descr="Decreto instituye la 'Imagen Gobierno' – eju.t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63" t="29025" r="6149" b="30342"/>
          <a:stretch>
            <a:fillRect/>
          </a:stretch>
        </p:blipFill>
        <p:spPr bwMode="auto">
          <a:xfrm>
            <a:off x="222050" y="23123"/>
            <a:ext cx="2351087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644362" y="6150114"/>
            <a:ext cx="23743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BO" sz="1000" dirty="0"/>
              <a:t>Fuente: INE, Elaboración: </a:t>
            </a:r>
            <a:r>
              <a:rPr lang="es-BO" sz="1000" dirty="0" err="1"/>
              <a:t>MDPyEP</a:t>
            </a:r>
            <a:r>
              <a:rPr lang="es-BO" sz="1000" dirty="0"/>
              <a:t>-DAPRO</a:t>
            </a:r>
          </a:p>
          <a:p>
            <a:r>
              <a:rPr lang="es-BO" sz="1000" dirty="0"/>
              <a:t>(p): Preliminar</a:t>
            </a:r>
          </a:p>
          <a:p>
            <a:endParaRPr lang="es-BO" sz="1000" dirty="0"/>
          </a:p>
        </p:txBody>
      </p:sp>
      <p:sp>
        <p:nvSpPr>
          <p:cNvPr id="2" name="Rectángulo redondeado 1"/>
          <p:cNvSpPr/>
          <p:nvPr/>
        </p:nvSpPr>
        <p:spPr>
          <a:xfrm>
            <a:off x="6427263" y="1181821"/>
            <a:ext cx="2621846" cy="5055493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Al mes de DICIEMBRE 2023, las exportaciones fueron de 10.919 millones de dólares, teniendo un saldo comercial de -571 millones de dólares. La industria manufacturera se constituye en el principal sector de exportación con 5.561 millones de dólares (51%), por encima de hidrocarburos y minería, las exportaciones de la Industria Manufacturera disminuyeron en -20% hasta DICIEMBRE de 2023, respecto de similar periodo de la pasada gestión.</a:t>
            </a:r>
          </a:p>
        </p:txBody>
      </p:sp>
      <p:graphicFrame>
        <p:nvGraphicFramePr>
          <p:cNvPr id="18" name="Diagrama 17">
            <a:extLst>
              <a:ext uri="{FF2B5EF4-FFF2-40B4-BE49-F238E27FC236}">
                <a16:creationId xmlns:a16="http://schemas.microsoft.com/office/drawing/2014/main" id="{681FA906-2AA0-444F-B086-1FC331A055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9070858"/>
              </p:ext>
            </p:extLst>
          </p:nvPr>
        </p:nvGraphicFramePr>
        <p:xfrm>
          <a:off x="3066592" y="813797"/>
          <a:ext cx="3789508" cy="2314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1" name="Rectángulo: esquinas redondeadas 6">
            <a:extLst>
              <a:ext uri="{FF2B5EF4-FFF2-40B4-BE49-F238E27FC236}">
                <a16:creationId xmlns:a16="http://schemas.microsoft.com/office/drawing/2014/main" id="{026C8306-E04B-4E88-8087-1A2F4B2606C5}"/>
              </a:ext>
            </a:extLst>
          </p:cNvPr>
          <p:cNvSpPr/>
          <p:nvPr/>
        </p:nvSpPr>
        <p:spPr>
          <a:xfrm>
            <a:off x="3995146" y="2589532"/>
            <a:ext cx="2070373" cy="55513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/>
              <a:t>Saldo comercial: </a:t>
            </a:r>
          </a:p>
          <a:p>
            <a:pPr algn="ctr"/>
            <a:r>
              <a:rPr lang="es-MX" sz="1600" dirty="0"/>
              <a:t>-571</a:t>
            </a:r>
            <a:endParaRPr lang="en-US" sz="1600" dirty="0"/>
          </a:p>
        </p:txBody>
      </p:sp>
      <p:sp>
        <p:nvSpPr>
          <p:cNvPr id="22" name="1 CuadroTexto">
            <a:extLst>
              <a:ext uri="{FF2B5EF4-FFF2-40B4-BE49-F238E27FC236}">
                <a16:creationId xmlns:a16="http://schemas.microsoft.com/office/drawing/2014/main" id="{FAB8FC42-674F-476D-B595-2F966BD05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6128" y="214616"/>
            <a:ext cx="6682981" cy="492443"/>
          </a:xfrm>
          <a:prstGeom prst="rect">
            <a:avLst/>
          </a:prstGeom>
          <a:solidFill>
            <a:srgbClr val="938397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ctr">
              <a:defRPr/>
            </a:pPr>
            <a:r>
              <a:rPr lang="es-ES" altLang="es-BO" sz="1300" dirty="0">
                <a:solidFill>
                  <a:prstClr val="white"/>
                </a:solidFill>
              </a:rPr>
              <a:t>EXPORTACIONES SEGÚN ACTIVIDAD ECONÓMICA, a DICIEMBRE 2022-2023 </a:t>
            </a:r>
          </a:p>
          <a:p>
            <a:pPr algn="ctr">
              <a:defRPr/>
            </a:pPr>
            <a:r>
              <a:rPr lang="es-ES" altLang="es-BO" sz="1300" dirty="0">
                <a:solidFill>
                  <a:prstClr val="white"/>
                </a:solidFill>
              </a:rPr>
              <a:t>(En millones de dólares)</a:t>
            </a:r>
          </a:p>
        </p:txBody>
      </p:sp>
      <p:sp>
        <p:nvSpPr>
          <p:cNvPr id="23" name="Rectángulo redondeado 22"/>
          <p:cNvSpPr/>
          <p:nvPr/>
        </p:nvSpPr>
        <p:spPr>
          <a:xfrm rot="16200000">
            <a:off x="911969" y="3444897"/>
            <a:ext cx="885369" cy="284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50%</a:t>
            </a:r>
          </a:p>
        </p:txBody>
      </p:sp>
      <p:sp>
        <p:nvSpPr>
          <p:cNvPr id="24" name="Rectángulo redondeado 23"/>
          <p:cNvSpPr/>
          <p:nvPr/>
        </p:nvSpPr>
        <p:spPr>
          <a:xfrm rot="16200000">
            <a:off x="2484029" y="4206394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22%</a:t>
            </a:r>
          </a:p>
        </p:txBody>
      </p:sp>
      <p:sp>
        <p:nvSpPr>
          <p:cNvPr id="25" name="Rectángulo redondeado 24"/>
          <p:cNvSpPr/>
          <p:nvPr/>
        </p:nvSpPr>
        <p:spPr>
          <a:xfrm rot="16200000">
            <a:off x="3917461" y="4394889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21%</a:t>
            </a:r>
          </a:p>
        </p:txBody>
      </p:sp>
      <p:sp>
        <p:nvSpPr>
          <p:cNvPr id="47" name="Rectángulo redondeado 46"/>
          <p:cNvSpPr/>
          <p:nvPr/>
        </p:nvSpPr>
        <p:spPr>
          <a:xfrm rot="16200000">
            <a:off x="2103667" y="4513681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25%</a:t>
            </a:r>
          </a:p>
        </p:txBody>
      </p:sp>
      <p:sp>
        <p:nvSpPr>
          <p:cNvPr id="48" name="Rectángulo redondeado 47"/>
          <p:cNvSpPr/>
          <p:nvPr/>
        </p:nvSpPr>
        <p:spPr>
          <a:xfrm rot="16200000">
            <a:off x="698025" y="4256287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49%</a:t>
            </a:r>
          </a:p>
        </p:txBody>
      </p:sp>
      <p:sp>
        <p:nvSpPr>
          <p:cNvPr id="49" name="Rectángulo redondeado 48"/>
          <p:cNvSpPr/>
          <p:nvPr/>
        </p:nvSpPr>
        <p:spPr>
          <a:xfrm rot="16200000">
            <a:off x="3537099" y="4754900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21%</a:t>
            </a:r>
          </a:p>
        </p:txBody>
      </p:sp>
      <p:sp>
        <p:nvSpPr>
          <p:cNvPr id="50" name="Rectángulo redondeado 49"/>
          <p:cNvSpPr/>
          <p:nvPr/>
        </p:nvSpPr>
        <p:spPr>
          <a:xfrm rot="16200000">
            <a:off x="5338866" y="4954343"/>
            <a:ext cx="398887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000" b="1" dirty="0">
                <a:solidFill>
                  <a:schemeClr val="bg1"/>
                </a:solidFill>
              </a:rPr>
              <a:t>6%</a:t>
            </a:r>
          </a:p>
        </p:txBody>
      </p:sp>
      <p:sp>
        <p:nvSpPr>
          <p:cNvPr id="51" name="Rectángulo redondeado 50"/>
          <p:cNvSpPr/>
          <p:nvPr/>
        </p:nvSpPr>
        <p:spPr>
          <a:xfrm rot="16200000">
            <a:off x="4940854" y="4962431"/>
            <a:ext cx="398887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000" b="1" dirty="0">
                <a:solidFill>
                  <a:schemeClr val="bg1"/>
                </a:solidFill>
              </a:rPr>
              <a:t>4%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35AC81B3-1E8E-DC4F-7F56-435FA7E6D1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402308"/>
              </p:ext>
            </p:extLst>
          </p:nvPr>
        </p:nvGraphicFramePr>
        <p:xfrm>
          <a:off x="246746" y="1719356"/>
          <a:ext cx="5839885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6" name="Rectángulo redondeado 22">
            <a:extLst>
              <a:ext uri="{FF2B5EF4-FFF2-40B4-BE49-F238E27FC236}">
                <a16:creationId xmlns:a16="http://schemas.microsoft.com/office/drawing/2014/main" id="{C91E1E74-E9BA-5F00-A13D-76D652894849}"/>
              </a:ext>
            </a:extLst>
          </p:cNvPr>
          <p:cNvSpPr/>
          <p:nvPr/>
        </p:nvSpPr>
        <p:spPr>
          <a:xfrm rot="16200000">
            <a:off x="903504" y="4206670"/>
            <a:ext cx="885369" cy="284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600" dirty="0">
                <a:solidFill>
                  <a:schemeClr val="bg1"/>
                </a:solidFill>
              </a:rPr>
              <a:t>51%</a:t>
            </a:r>
          </a:p>
        </p:txBody>
      </p:sp>
      <p:sp>
        <p:nvSpPr>
          <p:cNvPr id="7" name="Rectángulo redondeado 23">
            <a:extLst>
              <a:ext uri="{FF2B5EF4-FFF2-40B4-BE49-F238E27FC236}">
                <a16:creationId xmlns:a16="http://schemas.microsoft.com/office/drawing/2014/main" id="{63D06753-8CDE-F6AF-C48B-D08376D02E80}"/>
              </a:ext>
            </a:extLst>
          </p:cNvPr>
          <p:cNvSpPr/>
          <p:nvPr/>
        </p:nvSpPr>
        <p:spPr>
          <a:xfrm rot="16200000">
            <a:off x="2406557" y="4639931"/>
            <a:ext cx="617403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400" dirty="0">
                <a:solidFill>
                  <a:schemeClr val="bg1"/>
                </a:solidFill>
              </a:rPr>
              <a:t>24%</a:t>
            </a:r>
          </a:p>
        </p:txBody>
      </p:sp>
      <p:sp>
        <p:nvSpPr>
          <p:cNvPr id="8" name="Rectángulo redondeado 24">
            <a:extLst>
              <a:ext uri="{FF2B5EF4-FFF2-40B4-BE49-F238E27FC236}">
                <a16:creationId xmlns:a16="http://schemas.microsoft.com/office/drawing/2014/main" id="{5A77E92F-F39E-2A69-DD55-1FE7DF2725A4}"/>
              </a:ext>
            </a:extLst>
          </p:cNvPr>
          <p:cNvSpPr/>
          <p:nvPr/>
        </p:nvSpPr>
        <p:spPr>
          <a:xfrm rot="16200000">
            <a:off x="3815758" y="4690959"/>
            <a:ext cx="562271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400" dirty="0">
                <a:solidFill>
                  <a:schemeClr val="bg1"/>
                </a:solidFill>
              </a:rPr>
              <a:t>19%</a:t>
            </a:r>
          </a:p>
        </p:txBody>
      </p:sp>
      <p:sp>
        <p:nvSpPr>
          <p:cNvPr id="9" name="Rectángulo redondeado 46">
            <a:extLst>
              <a:ext uri="{FF2B5EF4-FFF2-40B4-BE49-F238E27FC236}">
                <a16:creationId xmlns:a16="http://schemas.microsoft.com/office/drawing/2014/main" id="{511F674B-26BC-3B13-8A92-B830D0173406}"/>
              </a:ext>
            </a:extLst>
          </p:cNvPr>
          <p:cNvSpPr/>
          <p:nvPr/>
        </p:nvSpPr>
        <p:spPr>
          <a:xfrm rot="16200000">
            <a:off x="2007376" y="4583146"/>
            <a:ext cx="617403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400" dirty="0">
                <a:solidFill>
                  <a:schemeClr val="bg1"/>
                </a:solidFill>
              </a:rPr>
              <a:t>22%</a:t>
            </a:r>
          </a:p>
        </p:txBody>
      </p:sp>
      <p:sp>
        <p:nvSpPr>
          <p:cNvPr id="10" name="Rectángulo redondeado 47">
            <a:extLst>
              <a:ext uri="{FF2B5EF4-FFF2-40B4-BE49-F238E27FC236}">
                <a16:creationId xmlns:a16="http://schemas.microsoft.com/office/drawing/2014/main" id="{945F9F7F-F677-0EF7-012C-F832A915030F}"/>
              </a:ext>
            </a:extLst>
          </p:cNvPr>
          <p:cNvSpPr/>
          <p:nvPr/>
        </p:nvSpPr>
        <p:spPr>
          <a:xfrm rot="16200000">
            <a:off x="557339" y="4134649"/>
            <a:ext cx="741885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600" dirty="0">
                <a:solidFill>
                  <a:schemeClr val="bg1"/>
                </a:solidFill>
              </a:rPr>
              <a:t>51%</a:t>
            </a:r>
          </a:p>
        </p:txBody>
      </p:sp>
      <p:sp>
        <p:nvSpPr>
          <p:cNvPr id="11" name="Rectángulo redondeado 48">
            <a:extLst>
              <a:ext uri="{FF2B5EF4-FFF2-40B4-BE49-F238E27FC236}">
                <a16:creationId xmlns:a16="http://schemas.microsoft.com/office/drawing/2014/main" id="{8E8967B5-8298-A8E5-4ABD-C64DA36BE45C}"/>
              </a:ext>
            </a:extLst>
          </p:cNvPr>
          <p:cNvSpPr/>
          <p:nvPr/>
        </p:nvSpPr>
        <p:spPr>
          <a:xfrm rot="16200000">
            <a:off x="3414097" y="4532312"/>
            <a:ext cx="617403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400" dirty="0">
                <a:solidFill>
                  <a:schemeClr val="bg1"/>
                </a:solidFill>
              </a:rPr>
              <a:t>22%</a:t>
            </a:r>
          </a:p>
        </p:txBody>
      </p:sp>
      <p:sp>
        <p:nvSpPr>
          <p:cNvPr id="12" name="Rectángulo redondeado 49">
            <a:extLst>
              <a:ext uri="{FF2B5EF4-FFF2-40B4-BE49-F238E27FC236}">
                <a16:creationId xmlns:a16="http://schemas.microsoft.com/office/drawing/2014/main" id="{EE4D218B-7A3F-66CA-B0D5-28BA3647A5B8}"/>
              </a:ext>
            </a:extLst>
          </p:cNvPr>
          <p:cNvSpPr/>
          <p:nvPr/>
        </p:nvSpPr>
        <p:spPr>
          <a:xfrm rot="16200000">
            <a:off x="5307341" y="4977572"/>
            <a:ext cx="398887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000" b="1" dirty="0">
                <a:solidFill>
                  <a:schemeClr val="bg1"/>
                </a:solidFill>
              </a:rPr>
              <a:t>5%</a:t>
            </a:r>
          </a:p>
        </p:txBody>
      </p:sp>
      <p:sp>
        <p:nvSpPr>
          <p:cNvPr id="13" name="Rectángulo redondeado 50">
            <a:extLst>
              <a:ext uri="{FF2B5EF4-FFF2-40B4-BE49-F238E27FC236}">
                <a16:creationId xmlns:a16="http://schemas.microsoft.com/office/drawing/2014/main" id="{06342A16-0950-2D65-FA6E-2F91BBCDBE1B}"/>
              </a:ext>
            </a:extLst>
          </p:cNvPr>
          <p:cNvSpPr/>
          <p:nvPr/>
        </p:nvSpPr>
        <p:spPr>
          <a:xfrm rot="16200000">
            <a:off x="4918039" y="4972095"/>
            <a:ext cx="398889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000" b="1" dirty="0">
                <a:solidFill>
                  <a:schemeClr val="bg1"/>
                </a:solidFill>
              </a:rPr>
              <a:t>5%</a:t>
            </a:r>
          </a:p>
        </p:txBody>
      </p:sp>
    </p:spTree>
    <p:extLst>
      <p:ext uri="{BB962C8B-B14F-4D97-AF65-F5344CB8AC3E}">
        <p14:creationId xmlns:p14="http://schemas.microsoft.com/office/powerpoint/2010/main" val="413828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531" y="3562818"/>
            <a:ext cx="3369469" cy="3293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2" descr="Decreto instituye la 'Imagen Gobierno' – eju.t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63" t="29025" r="6149" b="30342"/>
          <a:stretch>
            <a:fillRect/>
          </a:stretch>
        </p:blipFill>
        <p:spPr bwMode="auto">
          <a:xfrm>
            <a:off x="179390" y="188915"/>
            <a:ext cx="2351087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755576" y="6353857"/>
            <a:ext cx="29386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BO" sz="1000" dirty="0"/>
              <a:t>Fuente: INE, Elaboración: </a:t>
            </a:r>
            <a:r>
              <a:rPr lang="es-BO" sz="1000" dirty="0" err="1"/>
              <a:t>MDPyEP</a:t>
            </a:r>
            <a:r>
              <a:rPr lang="es-BO" sz="1000" dirty="0"/>
              <a:t>-DAPRO</a:t>
            </a:r>
          </a:p>
          <a:p>
            <a:r>
              <a:rPr lang="es-BO" sz="1000" dirty="0"/>
              <a:t>(p): Preliminar</a:t>
            </a:r>
          </a:p>
          <a:p>
            <a:r>
              <a:rPr lang="es-ES" sz="1000" dirty="0"/>
              <a:t>(1) No incluye reexportaciones, ni efectos personales</a:t>
            </a:r>
            <a:endParaRPr lang="es-BO" sz="1000" dirty="0"/>
          </a:p>
        </p:txBody>
      </p:sp>
      <p:sp>
        <p:nvSpPr>
          <p:cNvPr id="22" name="1 CuadroTexto">
            <a:extLst>
              <a:ext uri="{FF2B5EF4-FFF2-40B4-BE49-F238E27FC236}">
                <a16:creationId xmlns:a16="http://schemas.microsoft.com/office/drawing/2014/main" id="{FAB8FC42-674F-476D-B595-2F966BD05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709" y="291250"/>
            <a:ext cx="6648291" cy="292388"/>
          </a:xfrm>
          <a:prstGeom prst="rect">
            <a:avLst/>
          </a:prstGeom>
          <a:solidFill>
            <a:srgbClr val="938397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ctr">
              <a:defRPr/>
            </a:pPr>
            <a:r>
              <a:rPr lang="es-ES" altLang="es-BO" sz="1300" dirty="0">
                <a:solidFill>
                  <a:prstClr val="white"/>
                </a:solidFill>
              </a:rPr>
              <a:t>PRINCIPALES EXPORTACIONES DE BOLIVIA A DICIEMBRE DE 2023</a:t>
            </a:r>
          </a:p>
        </p:txBody>
      </p:sp>
      <p:sp>
        <p:nvSpPr>
          <p:cNvPr id="23" name="Rectángulo redondeado 22"/>
          <p:cNvSpPr/>
          <p:nvPr/>
        </p:nvSpPr>
        <p:spPr>
          <a:xfrm rot="16200000">
            <a:off x="911969" y="3444897"/>
            <a:ext cx="885369" cy="284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42%</a:t>
            </a:r>
          </a:p>
        </p:txBody>
      </p:sp>
      <p:sp>
        <p:nvSpPr>
          <p:cNvPr id="24" name="Rectángulo redondeado 23"/>
          <p:cNvSpPr/>
          <p:nvPr/>
        </p:nvSpPr>
        <p:spPr>
          <a:xfrm rot="16200000">
            <a:off x="2484029" y="4206394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21%</a:t>
            </a:r>
          </a:p>
        </p:txBody>
      </p:sp>
      <p:sp>
        <p:nvSpPr>
          <p:cNvPr id="25" name="Rectángulo redondeado 24"/>
          <p:cNvSpPr/>
          <p:nvPr/>
        </p:nvSpPr>
        <p:spPr>
          <a:xfrm rot="16200000">
            <a:off x="3917461" y="4394889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30%</a:t>
            </a:r>
          </a:p>
        </p:txBody>
      </p:sp>
      <p:sp>
        <p:nvSpPr>
          <p:cNvPr id="47" name="Rectángulo redondeado 46"/>
          <p:cNvSpPr/>
          <p:nvPr/>
        </p:nvSpPr>
        <p:spPr>
          <a:xfrm rot="16200000">
            <a:off x="2103667" y="4513681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21%</a:t>
            </a:r>
          </a:p>
        </p:txBody>
      </p:sp>
      <p:sp>
        <p:nvSpPr>
          <p:cNvPr id="48" name="Rectángulo redondeado 47"/>
          <p:cNvSpPr/>
          <p:nvPr/>
        </p:nvSpPr>
        <p:spPr>
          <a:xfrm rot="16200000">
            <a:off x="698025" y="4256287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42%</a:t>
            </a:r>
          </a:p>
        </p:txBody>
      </p:sp>
      <p:sp>
        <p:nvSpPr>
          <p:cNvPr id="49" name="Rectángulo redondeado 48"/>
          <p:cNvSpPr/>
          <p:nvPr/>
        </p:nvSpPr>
        <p:spPr>
          <a:xfrm rot="16200000">
            <a:off x="3537099" y="4754900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30%</a:t>
            </a:r>
          </a:p>
        </p:txBody>
      </p:sp>
      <p:sp>
        <p:nvSpPr>
          <p:cNvPr id="50" name="Rectángulo redondeado 49"/>
          <p:cNvSpPr/>
          <p:nvPr/>
        </p:nvSpPr>
        <p:spPr>
          <a:xfrm rot="16200000">
            <a:off x="5338866" y="4954343"/>
            <a:ext cx="398887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000" b="1" dirty="0">
                <a:solidFill>
                  <a:schemeClr val="bg1"/>
                </a:solidFill>
              </a:rPr>
              <a:t>5%</a:t>
            </a:r>
          </a:p>
        </p:txBody>
      </p:sp>
      <p:sp>
        <p:nvSpPr>
          <p:cNvPr id="51" name="Rectángulo redondeado 50"/>
          <p:cNvSpPr/>
          <p:nvPr/>
        </p:nvSpPr>
        <p:spPr>
          <a:xfrm rot="16200000">
            <a:off x="4940854" y="4962431"/>
            <a:ext cx="398887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000" b="1" dirty="0">
                <a:solidFill>
                  <a:schemeClr val="bg1"/>
                </a:solidFill>
              </a:rPr>
              <a:t>5%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A3AA025F-40A9-4028-8F0E-D2FF8635F878}"/>
              </a:ext>
            </a:extLst>
          </p:cNvPr>
          <p:cNvSpPr txBox="1"/>
          <p:nvPr/>
        </p:nvSpPr>
        <p:spPr>
          <a:xfrm>
            <a:off x="132264" y="1189560"/>
            <a:ext cx="58160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BO" sz="1100" b="1" dirty="0">
                <a:solidFill>
                  <a:srgbClr val="C00000"/>
                </a:solidFill>
              </a:rPr>
              <a:t>EXPORTACIONES DE PRODUCTOS POR CODACT: 20 PRIMEROS, 2022-2023 (ENERO-DICIEMBRE)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C47A0A61-9B2A-4DB0-ACBF-C36B7A8C63A2}"/>
              </a:ext>
            </a:extLst>
          </p:cNvPr>
          <p:cNvSpPr txBox="1"/>
          <p:nvPr/>
        </p:nvSpPr>
        <p:spPr>
          <a:xfrm>
            <a:off x="201774" y="1429851"/>
            <a:ext cx="14911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BO" sz="1000" b="1" dirty="0">
                <a:solidFill>
                  <a:srgbClr val="C00000"/>
                </a:solidFill>
              </a:rPr>
              <a:t>(En millones de dólares)</a:t>
            </a:r>
          </a:p>
        </p:txBody>
      </p:sp>
      <p:graphicFrame>
        <p:nvGraphicFramePr>
          <p:cNvPr id="41" name="Tabla 9">
            <a:extLst>
              <a:ext uri="{FF2B5EF4-FFF2-40B4-BE49-F238E27FC236}">
                <a16:creationId xmlns:a16="http://schemas.microsoft.com/office/drawing/2014/main" id="{12A838D8-BE40-4A1D-A920-AFEEF25B4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463973"/>
              </p:ext>
            </p:extLst>
          </p:nvPr>
        </p:nvGraphicFramePr>
        <p:xfrm>
          <a:off x="6465000" y="1273677"/>
          <a:ext cx="2477226" cy="13716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1428449">
                  <a:extLst>
                    <a:ext uri="{9D8B030D-6E8A-4147-A177-3AD203B41FA5}">
                      <a16:colId xmlns:a16="http://schemas.microsoft.com/office/drawing/2014/main" val="1436964135"/>
                    </a:ext>
                  </a:extLst>
                </a:gridCol>
                <a:gridCol w="1048777">
                  <a:extLst>
                    <a:ext uri="{9D8B030D-6E8A-4147-A177-3AD203B41FA5}">
                      <a16:colId xmlns:a16="http://schemas.microsoft.com/office/drawing/2014/main" val="3227763371"/>
                    </a:ext>
                  </a:extLst>
                </a:gridCol>
              </a:tblGrid>
              <a:tr h="301657">
                <a:tc>
                  <a:txBody>
                    <a:bodyPr/>
                    <a:lstStyle/>
                    <a:p>
                      <a:r>
                        <a:rPr lang="es-BO" b="1" dirty="0">
                          <a:solidFill>
                            <a:srgbClr val="C00000"/>
                          </a:solidFill>
                        </a:rPr>
                        <a:t>Exportación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BO" b="1" dirty="0">
                          <a:solidFill>
                            <a:srgbClr val="C00000"/>
                          </a:solidFill>
                        </a:rPr>
                        <a:t>   10.911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61777"/>
                  </a:ext>
                </a:extLst>
              </a:tr>
              <a:tr h="3016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BO" sz="1800" b="1" kern="1200" dirty="0">
                          <a:solidFill>
                            <a:srgbClr val="C00000"/>
                          </a:solidFill>
                        </a:rPr>
                        <a:t>Importación</a:t>
                      </a:r>
                      <a:endParaRPr lang="es-BO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BO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11.496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241784"/>
                  </a:ext>
                </a:extLst>
              </a:tr>
              <a:tr h="52480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BO" sz="1800" b="1" kern="1200" dirty="0">
                          <a:solidFill>
                            <a:srgbClr val="C00000"/>
                          </a:solidFill>
                        </a:rPr>
                        <a:t>Saldo Comercial</a:t>
                      </a:r>
                      <a:endParaRPr lang="es-BO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BO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-585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271893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29DFA303-7F3D-A1AD-7DC6-E78BE82ABC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263" y="1691461"/>
            <a:ext cx="5762625" cy="441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880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533" y="3564733"/>
            <a:ext cx="3369469" cy="3293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755576" y="6344892"/>
            <a:ext cx="2374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BO" sz="1000" dirty="0"/>
              <a:t>Fuente: INE, Elaboración: </a:t>
            </a:r>
            <a:r>
              <a:rPr lang="es-BO" sz="1000" dirty="0" err="1"/>
              <a:t>MDPyEP</a:t>
            </a:r>
            <a:r>
              <a:rPr lang="es-BO" sz="1000" dirty="0"/>
              <a:t>-DAPRO</a:t>
            </a:r>
          </a:p>
          <a:p>
            <a:r>
              <a:rPr lang="es-BO" sz="1000" dirty="0"/>
              <a:t>(p): Preliminar</a:t>
            </a:r>
          </a:p>
        </p:txBody>
      </p:sp>
      <p:sp>
        <p:nvSpPr>
          <p:cNvPr id="22" name="1 CuadroTexto">
            <a:extLst>
              <a:ext uri="{FF2B5EF4-FFF2-40B4-BE49-F238E27FC236}">
                <a16:creationId xmlns:a16="http://schemas.microsoft.com/office/drawing/2014/main" id="{FAB8FC42-674F-476D-B595-2F966BD05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3123" y="214617"/>
            <a:ext cx="6544231" cy="492443"/>
          </a:xfrm>
          <a:prstGeom prst="rect">
            <a:avLst/>
          </a:prstGeom>
          <a:solidFill>
            <a:srgbClr val="938397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ctr">
              <a:defRPr/>
            </a:pPr>
            <a:r>
              <a:rPr lang="es-ES" altLang="es-BO" sz="1300" dirty="0">
                <a:solidFill>
                  <a:prstClr val="white"/>
                </a:solidFill>
              </a:rPr>
              <a:t>INCREMENTO DE LAS EXPORTACIONES DE OTRAS INDUSTRIAS DE NO EXTRACTIVOS (*)</a:t>
            </a:r>
          </a:p>
        </p:txBody>
      </p:sp>
      <p:sp>
        <p:nvSpPr>
          <p:cNvPr id="23" name="Rectángulo redondeado 22"/>
          <p:cNvSpPr/>
          <p:nvPr/>
        </p:nvSpPr>
        <p:spPr>
          <a:xfrm rot="16200000">
            <a:off x="911969" y="3444897"/>
            <a:ext cx="885369" cy="284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42%</a:t>
            </a:r>
          </a:p>
        </p:txBody>
      </p:sp>
      <p:sp>
        <p:nvSpPr>
          <p:cNvPr id="24" name="Rectángulo redondeado 23"/>
          <p:cNvSpPr/>
          <p:nvPr/>
        </p:nvSpPr>
        <p:spPr>
          <a:xfrm rot="16200000">
            <a:off x="2484029" y="4206394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21%</a:t>
            </a:r>
          </a:p>
        </p:txBody>
      </p:sp>
      <p:sp>
        <p:nvSpPr>
          <p:cNvPr id="25" name="Rectángulo redondeado 24"/>
          <p:cNvSpPr/>
          <p:nvPr/>
        </p:nvSpPr>
        <p:spPr>
          <a:xfrm rot="16200000">
            <a:off x="3917461" y="4394889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30%</a:t>
            </a:r>
          </a:p>
        </p:txBody>
      </p:sp>
      <p:sp>
        <p:nvSpPr>
          <p:cNvPr id="47" name="Rectángulo redondeado 46"/>
          <p:cNvSpPr/>
          <p:nvPr/>
        </p:nvSpPr>
        <p:spPr>
          <a:xfrm rot="16200000">
            <a:off x="2103667" y="4513681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21%</a:t>
            </a:r>
          </a:p>
        </p:txBody>
      </p:sp>
      <p:sp>
        <p:nvSpPr>
          <p:cNvPr id="48" name="Rectángulo redondeado 47"/>
          <p:cNvSpPr/>
          <p:nvPr/>
        </p:nvSpPr>
        <p:spPr>
          <a:xfrm rot="16200000">
            <a:off x="698025" y="4256287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42%</a:t>
            </a:r>
          </a:p>
        </p:txBody>
      </p:sp>
      <p:sp>
        <p:nvSpPr>
          <p:cNvPr id="49" name="Rectángulo redondeado 48"/>
          <p:cNvSpPr/>
          <p:nvPr/>
        </p:nvSpPr>
        <p:spPr>
          <a:xfrm rot="16200000">
            <a:off x="3537099" y="4754900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30%</a:t>
            </a:r>
          </a:p>
        </p:txBody>
      </p:sp>
      <p:sp>
        <p:nvSpPr>
          <p:cNvPr id="50" name="Rectángulo redondeado 49"/>
          <p:cNvSpPr/>
          <p:nvPr/>
        </p:nvSpPr>
        <p:spPr>
          <a:xfrm rot="16200000">
            <a:off x="5338866" y="4954343"/>
            <a:ext cx="398887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000" b="1" dirty="0">
                <a:solidFill>
                  <a:schemeClr val="bg1"/>
                </a:solidFill>
              </a:rPr>
              <a:t>5%</a:t>
            </a:r>
          </a:p>
        </p:txBody>
      </p:sp>
      <p:sp>
        <p:nvSpPr>
          <p:cNvPr id="51" name="Rectángulo redondeado 50"/>
          <p:cNvSpPr/>
          <p:nvPr/>
        </p:nvSpPr>
        <p:spPr>
          <a:xfrm rot="16200000">
            <a:off x="4940854" y="4962431"/>
            <a:ext cx="398887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000" b="1" dirty="0">
                <a:solidFill>
                  <a:schemeClr val="bg1"/>
                </a:solidFill>
              </a:rPr>
              <a:t>5%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F59D149-F6C8-47A7-B0DA-18FB9BD0B33F}"/>
              </a:ext>
            </a:extLst>
          </p:cNvPr>
          <p:cNvSpPr txBox="1"/>
          <p:nvPr/>
        </p:nvSpPr>
        <p:spPr>
          <a:xfrm>
            <a:off x="160494" y="1258130"/>
            <a:ext cx="65646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BO" sz="1050" b="1" dirty="0">
                <a:solidFill>
                  <a:srgbClr val="C00000"/>
                </a:solidFill>
              </a:rPr>
              <a:t>EXPORTACIONES DE OTROS PRODUCTOS DE LA INDUSTRIA DE NO EXTRACTIVOS, 2022-2023 (ENERO-DICIEMBRE)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A9018E6-12C4-46FE-A39A-BC4B1C8544D1}"/>
              </a:ext>
            </a:extLst>
          </p:cNvPr>
          <p:cNvSpPr txBox="1"/>
          <p:nvPr/>
        </p:nvSpPr>
        <p:spPr>
          <a:xfrm>
            <a:off x="160489" y="1428460"/>
            <a:ext cx="21531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BO" sz="1000" b="1" dirty="0">
                <a:solidFill>
                  <a:srgbClr val="C00000"/>
                </a:solidFill>
              </a:rPr>
              <a:t>(En millones de dólares y porcentaje)</a:t>
            </a:r>
          </a:p>
        </p:txBody>
      </p:sp>
      <p:sp>
        <p:nvSpPr>
          <p:cNvPr id="27" name="Documento 3">
            <a:extLst>
              <a:ext uri="{FF2B5EF4-FFF2-40B4-BE49-F238E27FC236}">
                <a16:creationId xmlns:a16="http://schemas.microsoft.com/office/drawing/2014/main" id="{D67F4888-6075-4F75-B540-EF4D59A4B187}"/>
              </a:ext>
            </a:extLst>
          </p:cNvPr>
          <p:cNvSpPr/>
          <p:nvPr/>
        </p:nvSpPr>
        <p:spPr>
          <a:xfrm>
            <a:off x="6933762" y="1701442"/>
            <a:ext cx="2210237" cy="4896544"/>
          </a:xfrm>
          <a:prstGeom prst="flowChartDocumen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sz="1600" dirty="0"/>
              <a:t>El grupo de productos de la industria no vinculados a la extracción de minerales ni hidrocarburos.</a:t>
            </a:r>
          </a:p>
          <a:p>
            <a:pPr algn="ctr"/>
            <a:r>
              <a:rPr lang="es-BO" sz="1600" dirty="0"/>
              <a:t>Destaca la UREA que a DICIEMBRE de 2023 exportó 78 millones de dólares.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BAF9521-87ED-1D17-C004-C781DCEB3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634" y="1696925"/>
            <a:ext cx="6715125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067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533" y="3564733"/>
            <a:ext cx="3369469" cy="3293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755576" y="6326962"/>
            <a:ext cx="2374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BO" sz="1000" dirty="0"/>
              <a:t>Fuente: INE, Elaboración: </a:t>
            </a:r>
            <a:r>
              <a:rPr lang="es-BO" sz="1000" dirty="0" err="1"/>
              <a:t>MDPyEP</a:t>
            </a:r>
            <a:r>
              <a:rPr lang="es-BO" sz="1000" dirty="0"/>
              <a:t>-DAPRO</a:t>
            </a:r>
          </a:p>
          <a:p>
            <a:r>
              <a:rPr lang="es-BO" sz="1000" dirty="0"/>
              <a:t>(p): Preliminar</a:t>
            </a:r>
          </a:p>
        </p:txBody>
      </p:sp>
      <p:sp>
        <p:nvSpPr>
          <p:cNvPr id="22" name="1 CuadroTexto">
            <a:extLst>
              <a:ext uri="{FF2B5EF4-FFF2-40B4-BE49-F238E27FC236}">
                <a16:creationId xmlns:a16="http://schemas.microsoft.com/office/drawing/2014/main" id="{FAB8FC42-674F-476D-B595-2F966BD05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4872" y="242048"/>
            <a:ext cx="6592481" cy="353943"/>
          </a:xfrm>
          <a:prstGeom prst="rect">
            <a:avLst/>
          </a:prstGeom>
          <a:solidFill>
            <a:srgbClr val="938397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ctr">
              <a:defRPr/>
            </a:pPr>
            <a:endParaRPr lang="es-ES" altLang="es-BO" sz="400" dirty="0">
              <a:solidFill>
                <a:prstClr val="white"/>
              </a:solidFill>
            </a:endParaRPr>
          </a:p>
          <a:p>
            <a:pPr algn="ctr">
              <a:defRPr/>
            </a:pPr>
            <a:r>
              <a:rPr lang="es-ES" altLang="es-BO" sz="1300" dirty="0">
                <a:solidFill>
                  <a:prstClr val="white"/>
                </a:solidFill>
              </a:rPr>
              <a:t>INCREMENTO DE LAS EXPORTACIONES DE LA INDUSTRIA DE ALIMENTOS</a:t>
            </a:r>
          </a:p>
        </p:txBody>
      </p:sp>
      <p:sp>
        <p:nvSpPr>
          <p:cNvPr id="23" name="Rectángulo redondeado 22"/>
          <p:cNvSpPr/>
          <p:nvPr/>
        </p:nvSpPr>
        <p:spPr>
          <a:xfrm rot="16200000">
            <a:off x="911969" y="3444897"/>
            <a:ext cx="885369" cy="284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42%</a:t>
            </a:r>
          </a:p>
        </p:txBody>
      </p:sp>
      <p:sp>
        <p:nvSpPr>
          <p:cNvPr id="24" name="Rectángulo redondeado 23"/>
          <p:cNvSpPr/>
          <p:nvPr/>
        </p:nvSpPr>
        <p:spPr>
          <a:xfrm rot="16200000">
            <a:off x="2484029" y="4206394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21%</a:t>
            </a:r>
          </a:p>
        </p:txBody>
      </p:sp>
      <p:sp>
        <p:nvSpPr>
          <p:cNvPr id="25" name="Rectángulo redondeado 24"/>
          <p:cNvSpPr/>
          <p:nvPr/>
        </p:nvSpPr>
        <p:spPr>
          <a:xfrm rot="16200000">
            <a:off x="3917461" y="4394889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30%</a:t>
            </a:r>
          </a:p>
        </p:txBody>
      </p:sp>
      <p:sp>
        <p:nvSpPr>
          <p:cNvPr id="47" name="Rectángulo redondeado 46"/>
          <p:cNvSpPr/>
          <p:nvPr/>
        </p:nvSpPr>
        <p:spPr>
          <a:xfrm rot="16200000">
            <a:off x="2103667" y="4513681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21%</a:t>
            </a:r>
          </a:p>
        </p:txBody>
      </p:sp>
      <p:sp>
        <p:nvSpPr>
          <p:cNvPr id="48" name="Rectángulo redondeado 47"/>
          <p:cNvSpPr/>
          <p:nvPr/>
        </p:nvSpPr>
        <p:spPr>
          <a:xfrm rot="16200000">
            <a:off x="698025" y="4256287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42%</a:t>
            </a:r>
          </a:p>
        </p:txBody>
      </p:sp>
      <p:sp>
        <p:nvSpPr>
          <p:cNvPr id="49" name="Rectángulo redondeado 48"/>
          <p:cNvSpPr/>
          <p:nvPr/>
        </p:nvSpPr>
        <p:spPr>
          <a:xfrm rot="16200000">
            <a:off x="3537099" y="4754900"/>
            <a:ext cx="498612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200" dirty="0">
                <a:solidFill>
                  <a:schemeClr val="bg1"/>
                </a:solidFill>
              </a:rPr>
              <a:t>30%</a:t>
            </a:r>
          </a:p>
        </p:txBody>
      </p:sp>
      <p:sp>
        <p:nvSpPr>
          <p:cNvPr id="50" name="Rectángulo redondeado 49"/>
          <p:cNvSpPr/>
          <p:nvPr/>
        </p:nvSpPr>
        <p:spPr>
          <a:xfrm rot="16200000">
            <a:off x="5338866" y="4954343"/>
            <a:ext cx="398887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000" b="1" dirty="0">
                <a:solidFill>
                  <a:schemeClr val="bg1"/>
                </a:solidFill>
              </a:rPr>
              <a:t>5%</a:t>
            </a:r>
          </a:p>
        </p:txBody>
      </p:sp>
      <p:sp>
        <p:nvSpPr>
          <p:cNvPr id="51" name="Rectángulo redondeado 50"/>
          <p:cNvSpPr/>
          <p:nvPr/>
        </p:nvSpPr>
        <p:spPr>
          <a:xfrm rot="16200000">
            <a:off x="4940854" y="4962431"/>
            <a:ext cx="398887" cy="2854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BO" sz="1000" b="1" dirty="0">
                <a:solidFill>
                  <a:schemeClr val="bg1"/>
                </a:solidFill>
              </a:rPr>
              <a:t>5%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B7B4188-465A-443D-B525-545F95BFA97D}"/>
              </a:ext>
            </a:extLst>
          </p:cNvPr>
          <p:cNvSpPr txBox="1"/>
          <p:nvPr/>
        </p:nvSpPr>
        <p:spPr>
          <a:xfrm>
            <a:off x="183393" y="1505919"/>
            <a:ext cx="61029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BO" sz="1100" b="1" dirty="0">
                <a:solidFill>
                  <a:srgbClr val="C00000"/>
                </a:solidFill>
              </a:rPr>
              <a:t>EXPORTACIONES DE PRODUCTOS DE LA INDUSTRIA DE ALIMENTOS, 2022-2023 (ENERO-DICIEMBRE)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D4B8485-08A7-4A3E-AC59-A82B933CF52F}"/>
              </a:ext>
            </a:extLst>
          </p:cNvPr>
          <p:cNvSpPr txBox="1"/>
          <p:nvPr/>
        </p:nvSpPr>
        <p:spPr>
          <a:xfrm>
            <a:off x="183386" y="1676249"/>
            <a:ext cx="21531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BO" sz="1000" b="1" dirty="0">
                <a:solidFill>
                  <a:srgbClr val="C00000"/>
                </a:solidFill>
              </a:rPr>
              <a:t>(En millones de dólares y porcentaje)</a:t>
            </a:r>
          </a:p>
        </p:txBody>
      </p:sp>
      <p:sp>
        <p:nvSpPr>
          <p:cNvPr id="21" name="Documento 3">
            <a:extLst>
              <a:ext uri="{FF2B5EF4-FFF2-40B4-BE49-F238E27FC236}">
                <a16:creationId xmlns:a16="http://schemas.microsoft.com/office/drawing/2014/main" id="{D9C63B19-831E-4081-894B-565DC6690892}"/>
              </a:ext>
            </a:extLst>
          </p:cNvPr>
          <p:cNvSpPr/>
          <p:nvPr/>
        </p:nvSpPr>
        <p:spPr>
          <a:xfrm>
            <a:off x="6807461" y="1900255"/>
            <a:ext cx="2297497" cy="4720590"/>
          </a:xfrm>
          <a:prstGeom prst="flowChartDocumen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/>
              <a:t>El valor de las exportaciones de productos de la Industria de Alimentos disminuyó en -16 % a DICIEMBRE de 2023, destacando por su valor los Productos Derivados de la Soya que alcanzó un valor de 2.144 millones de dólares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82C424A-2E19-E2BA-7153-0D6731535D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36" y="1899800"/>
            <a:ext cx="671512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90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>
            <a:extLst>
              <a:ext uri="{FF2B5EF4-FFF2-40B4-BE49-F238E27FC236}">
                <a16:creationId xmlns:a16="http://schemas.microsoft.com/office/drawing/2014/main" id="{87284C49-6233-43FF-AA17-488E5D685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2678" y="2890393"/>
            <a:ext cx="631864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3200" b="1">
                <a:solidFill>
                  <a:schemeClr val="tx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s-ES" altLang="es-BO" sz="7200" dirty="0"/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8056235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zul cálido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  <a:fontScheme name="Retrospección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ción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1768</TotalTime>
  <Words>431</Words>
  <Application>Microsoft Office PowerPoint</Application>
  <PresentationFormat>Presentación en pantalla (4:3)</PresentationFormat>
  <Paragraphs>88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</dc:creator>
  <cp:lastModifiedBy>MDPYEP</cp:lastModifiedBy>
  <cp:revision>38</cp:revision>
  <dcterms:created xsi:type="dcterms:W3CDTF">2022-10-20T14:03:19Z</dcterms:created>
  <dcterms:modified xsi:type="dcterms:W3CDTF">2024-05-07T15:14:49Z</dcterms:modified>
</cp:coreProperties>
</file>